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68"/>
  </p:notesMasterIdLst>
  <p:handoutMasterIdLst>
    <p:handoutMasterId r:id="rId69"/>
  </p:handoutMasterIdLst>
  <p:sldIdLst>
    <p:sldId id="258" r:id="rId2"/>
    <p:sldId id="307" r:id="rId3"/>
    <p:sldId id="257" r:id="rId4"/>
    <p:sldId id="264" r:id="rId5"/>
    <p:sldId id="376" r:id="rId6"/>
    <p:sldId id="377" r:id="rId7"/>
    <p:sldId id="375" r:id="rId8"/>
    <p:sldId id="374" r:id="rId9"/>
    <p:sldId id="373" r:id="rId10"/>
    <p:sldId id="372" r:id="rId11"/>
    <p:sldId id="371" r:id="rId12"/>
    <p:sldId id="370" r:id="rId13"/>
    <p:sldId id="369" r:id="rId14"/>
    <p:sldId id="368" r:id="rId15"/>
    <p:sldId id="367" r:id="rId16"/>
    <p:sldId id="366" r:id="rId17"/>
    <p:sldId id="365" r:id="rId18"/>
    <p:sldId id="364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88" r:id="rId30"/>
    <p:sldId id="389" r:id="rId31"/>
    <p:sldId id="390" r:id="rId32"/>
    <p:sldId id="391" r:id="rId33"/>
    <p:sldId id="392" r:id="rId34"/>
    <p:sldId id="324" r:id="rId35"/>
    <p:sldId id="327" r:id="rId36"/>
    <p:sldId id="328" r:id="rId37"/>
    <p:sldId id="329" r:id="rId38"/>
    <p:sldId id="330" r:id="rId39"/>
    <p:sldId id="332" r:id="rId40"/>
    <p:sldId id="331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26" r:id="rId51"/>
    <p:sldId id="342" r:id="rId52"/>
    <p:sldId id="343" r:id="rId53"/>
    <p:sldId id="344" r:id="rId54"/>
    <p:sldId id="345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53" r:id="rId63"/>
    <p:sldId id="354" r:id="rId64"/>
    <p:sldId id="355" r:id="rId65"/>
    <p:sldId id="356" r:id="rId66"/>
    <p:sldId id="323" r:id="rId67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AF8C1E5-8429-496D-B797-B7F01A3B7A41}">
          <p14:sldIdLst>
            <p14:sldId id="258"/>
            <p14:sldId id="307"/>
            <p14:sldId id="257"/>
          </p14:sldIdLst>
        </p14:section>
        <p14:section name="Adding New Assets" id="{D2D5BB29-4BBB-4721-8038-F405C3E08762}">
          <p14:sldIdLst>
            <p14:sldId id="264"/>
            <p14:sldId id="376"/>
            <p14:sldId id="377"/>
            <p14:sldId id="375"/>
            <p14:sldId id="374"/>
            <p14:sldId id="373"/>
            <p14:sldId id="372"/>
            <p14:sldId id="371"/>
            <p14:sldId id="370"/>
            <p14:sldId id="369"/>
            <p14:sldId id="368"/>
            <p14:sldId id="367"/>
            <p14:sldId id="366"/>
            <p14:sldId id="365"/>
            <p14:sldId id="364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Managung Assets" id="{CD95BF71-6BAD-4D7F-A135-6966CE994028}">
          <p14:sldIdLst>
            <p14:sldId id="324"/>
            <p14:sldId id="327"/>
            <p14:sldId id="328"/>
            <p14:sldId id="329"/>
            <p14:sldId id="330"/>
            <p14:sldId id="332"/>
            <p14:sldId id="331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</p14:sldIdLst>
        </p14:section>
        <p14:section name="Period-End Closing" id="{87EC9CF1-276E-46F1-9DEA-DD4AADB00850}">
          <p14:sldIdLst>
            <p14:sldId id="326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  <p14:section name="outro" id="{D3CF0CA5-9FB8-42FE-8495-FEEF502C42E7}">
          <p14:sldIdLst>
            <p14:sldId id="323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70AB"/>
    <a:srgbClr val="2AA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56520-A8EF-4C9C-6728-F25DBF1633C9}" v="481" dt="2024-10-23T18:53:12.108"/>
    <p1510:client id="{04980E20-9769-CD4D-5F78-913FFFCC0732}" v="9" dt="2024-10-24T01:17:04.695"/>
    <p1510:client id="{07A1F614-9514-A2D3-EC63-AA0E52E64932}" v="21" dt="2024-10-24T05:46:18.306"/>
    <p1510:client id="{0C820726-C1B4-A548-15F8-0F0A480AEDE6}" v="251" dt="2024-10-24T03:30:45.533"/>
    <p1510:client id="{16F1E18A-2F46-48F1-BF94-B247353F9500}" v="1020" dt="2024-10-23T19:45:06.496"/>
    <p1510:client id="{1A6C874F-2157-E6F8-A657-ABC094617CB1}" v="2333" dt="2024-10-24T10:06:43.257"/>
    <p1510:client id="{2032AF39-4F33-9272-0444-12F40C7BF3F8}" v="78" dt="2024-10-24T20:12:08.148"/>
    <p1510:client id="{22C21B68-56E3-0D3A-F948-361B6EA78179}" v="404" dt="2024-10-23T21:31:36.738"/>
    <p1510:client id="{32067B88-CBFA-4923-9043-3D613A896CC4}" v="4" dt="2024-10-24T20:16:09.480"/>
    <p1510:client id="{33CEAD0E-2BE0-0F3A-79F8-70D58D6A2876}" v="26" dt="2024-10-24T06:20:40.014"/>
    <p1510:client id="{466B5B96-161E-894E-C263-3F3961953254}" v="10" dt="2024-10-24T03:59:41.920"/>
    <p1510:client id="{4DC0537F-06BA-4706-BA7E-90C97EFB23D5}" v="185" dt="2024-10-24T19:57:02.308"/>
    <p1510:client id="{4DD7BAD9-874F-CCD5-15F5-9E855913DC46}" v="15" dt="2024-10-24T06:27:48.476"/>
    <p1510:client id="{50C6F140-5EA8-4903-A58B-EBC5BDE9598A}" v="2" dt="2024-10-24T22:19:45.501"/>
    <p1510:client id="{5E02B03D-37EB-A06A-7D68-102940CA1817}" v="526" dt="2024-10-24T19:55:59.130"/>
    <p1510:client id="{5E5F9BD3-6642-5411-9D9C-BA82444A35DA}" v="266" dt="2024-10-24T02:50:51.511"/>
    <p1510:client id="{63BC068A-3E40-29CE-C971-F0D27E103A29}" v="155" dt="2024-10-24T02:09:58.587"/>
    <p1510:client id="{6EC3C901-345F-1D88-89AD-C2ED8155EF63}" v="107" dt="2024-10-24T00:38:13.416"/>
    <p1510:client id="{78AF287F-333C-1775-5CE9-F8E876D8D496}" v="344" dt="2024-10-24T20:46:31.177"/>
    <p1510:client id="{814C1887-F0DC-1AD6-7DD9-F8904677434B}" v="97" dt="2024-10-24T00:03:10.758"/>
    <p1510:client id="{823CC867-494E-CF1A-417F-67704FCEC79C}" v="102" dt="2024-10-24T06:13:55.737"/>
    <p1510:client id="{8650DD98-934C-6F3D-0DEB-D89AD07BA8B1}" v="5" dt="2024-10-24T07:48:48.830"/>
    <p1510:client id="{93427988-B3D4-5077-4000-12BEF689FCB0}" v="604" dt="2024-10-24T07:42:24.499"/>
    <p1510:client id="{A043F17F-F012-5DFC-15EE-C2E8C354E1B9}" v="43" dt="2024-10-24T01:13:21.667"/>
    <p1510:client id="{AECBADC4-9859-EE3D-539D-E57B7256F42B}" v="584" dt="2024-10-23T23:45:08.273"/>
    <p1510:client id="{B2483ECD-86C9-B65C-6654-E34A090A9273}" v="22" dt="2024-10-24T01:27:48.892"/>
    <p1510:client id="{BC138063-0843-4842-8936-65A67C86129A}" v="1449" dt="2024-10-24T19:16:08.577"/>
    <p1510:client id="{BC8BF600-B5AB-5797-9A19-8731CC88FEB6}" v="535" dt="2024-10-23T20:36:00.478"/>
    <p1510:client id="{BFA264D7-2C62-20C3-AEAC-A65A3173FEC4}" v="113" dt="2024-10-24T04:21:41.914"/>
    <p1510:client id="{C2156853-6C49-A453-9364-0E90B5DFEAEA}" v="2" dt="2024-10-24T01:22:05.728"/>
    <p1510:client id="{C76A95CA-5FF9-4281-A1C2-1A313753DDB1}" v="15" dt="2024-10-23T21:25:43.132"/>
    <p1510:client id="{C7EFBF07-108A-2271-ED8A-48DB4F3940D6}" v="4" dt="2024-10-24T01:03:53.201"/>
    <p1510:client id="{C98D7283-A9F3-4D1D-8A9D-24DFB6DC31A1}" v="832" dt="2024-10-24T00:59:28.052"/>
    <p1510:client id="{CF8646D4-19C9-0591-4235-0A2FA24FFA51}" v="88" dt="2024-10-24T01:01:47.971"/>
    <p1510:client id="{D05B77B7-6FBF-03A0-C01F-2214FB40D9A4}" v="89" dt="2024-10-24T05:25:05.609"/>
    <p1510:client id="{D1168C6D-D014-F220-1371-D840253F1783}" v="203" dt="2024-10-24T15:26:29.759"/>
    <p1510:client id="{DAF6D5E9-0DD7-8113-6F85-6C0B4FD34E9D}" v="44" dt="2024-10-24T04:35:30.623"/>
    <p1510:client id="{E3518279-F36B-2F50-F1FC-8B9970ECD926}" v="54" dt="2024-10-24T01:39:26.315"/>
    <p1510:client id="{F1BB0509-EC1E-AEA2-E565-1AA815B24BBD}" v="156" dt="2024-10-24T03:50:47.0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3" autoAdjust="0"/>
    <p:restoredTop sz="94660"/>
  </p:normalViewPr>
  <p:slideViewPr>
    <p:cSldViewPr snapToGrid="0">
      <p:cViewPr>
        <p:scale>
          <a:sx n="41" d="100"/>
          <a:sy n="41" d="100"/>
        </p:scale>
        <p:origin x="-114" y="-6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2169F59D-3147-982F-B458-FB72EDE627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7C59E95-2C17-C599-0590-E958F9918A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7D769EC3-9520-4D30-A163-E974FAE816CA}" type="datetimeFigureOut">
              <a:rPr lang="ar-EG" smtClean="0"/>
              <a:t>09/10/1446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978045-94EA-478D-414D-DD8C95D6E7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30E5FDA-44D6-6086-CF75-3E477C40C0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CF87865A-EE3F-4DB3-AF02-688C86A97FF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95988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AE636190-69E7-49B5-869C-2C93EC0C846F}" type="datetimeFigureOut">
              <a:rPr lang="ar-EG" smtClean="0"/>
              <a:t>09/10/1446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CF80A0B2-D607-49C2-824C-C54CD1F82E6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971332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CE4921-D3DF-431F-CC66-8660DD7C6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67CF9FF-0D53-EC23-61F1-F8E9F8C8D6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8FF3FAD-F841-6335-075C-EA90AF521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AE5F4-C7B0-4F6A-86C5-7CB0C0FC358D}" type="datetime8">
              <a:rPr lang="ar-EG" smtClean="0"/>
              <a:t>07 نيسان، 25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535F490-F275-25DD-A335-1664960A8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F50AAC-962F-180A-DE80-037DC213B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03617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AF5BF9-6D7D-426E-9BE4-A9594C972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400C803-E107-3D77-F3CB-5F628656ED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502C073-5315-C809-CCBA-9235E198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E3B94-780B-4851-AE82-5D681E24FA81}" type="datetime8">
              <a:rPr lang="ar-EG" smtClean="0"/>
              <a:t>07 نيسان، 25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69C9D8-D481-D26F-D183-BFB0EC1D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0E113ED-32D0-79B0-A8C0-7FDDF45A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51944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253269A-F1C9-D32F-CD44-AA079A4C2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2BE65A8-38C5-644B-C46B-DEFE13190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EC003CB-0226-E048-4B3D-2F59EED74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17E25-E6AB-4FFA-A293-7868C76E33B1}" type="datetime8">
              <a:rPr lang="ar-EG" smtClean="0"/>
              <a:t>07 نيسان، 25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7276CD1-98C0-EFEE-015E-DBC0B7D98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DB17C16-B9B7-946D-DD14-795802416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56007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A1EA2B-547B-303E-2B1C-2A665E876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27C453F-1CB8-1154-4ACA-23AC6B719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DC6103-4FEC-727E-5A23-D80F219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2BC1A-BBDE-4831-8FB0-80C9D233C260}" type="datetime8">
              <a:rPr lang="ar-EG" smtClean="0"/>
              <a:t>07 نيسان، 25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86E8CE-5D74-E194-F0F4-AA705E8AA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6ED26B-9037-2458-37AC-7FE5BBDA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94574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9AA69D-8FD6-F0A1-FDBA-4F4396BED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2D05DA2-257F-84BE-5D56-83288A415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C6F523-CB18-E52E-BD1C-AD6CF7E2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A621-A7D5-4F62-A792-B410E83666A0}" type="datetime8">
              <a:rPr lang="ar-EG" smtClean="0"/>
              <a:t>07 نيسان، 25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47A9212-A930-DC6E-8858-3C46DE49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849B72-F5D3-DAAB-6CF6-17EE0E97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67835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72C272-B2E3-7DF1-E848-D2CE2B1B7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9552C7-60C3-F82B-E0E8-196AEEDD7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5999F91-731F-52E5-D0DC-4361CC719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0A6A07E-CA6A-FD8C-3196-17E3962A9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A514-F489-4BC0-B989-E7AAD253D64D}" type="datetime8">
              <a:rPr lang="ar-EG" smtClean="0"/>
              <a:t>07 نيسان، 25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6BAEF85-FBDC-D9B8-3005-70EEE5EB0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CCD452B-0D12-CC44-180F-60892941F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80696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2181BE-06FB-1F1C-0370-6C8512D45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C71E04E-553C-5D9B-E75F-B37904A71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D5CE88E-B104-0FE0-3542-F3C21BB59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EA54EC6-2129-84C1-A354-F3012FFE1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13AF825-443F-21F4-0707-B20E371A3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9727EF8-80D3-1B87-7DA3-3A5C4B358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AA434-530D-4995-A2A7-BAC3133CBF3E}" type="datetime8">
              <a:rPr lang="ar-EG" smtClean="0"/>
              <a:t>07 نيسان، 25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E8E5622-76DB-4449-E1F7-96984E707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83CAADD-4DD9-4F85-E350-84C2F3A2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66124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C0A37C-E977-A138-AC2E-0B3E92C7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D376D39-1D8E-B765-8863-7E6F8B36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1F02C-E602-41CC-9AD1-04B0291BDE08}" type="datetime8">
              <a:rPr lang="ar-EG" smtClean="0"/>
              <a:t>07 نيسان، 25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E88714D-0955-C699-30E3-144D4736F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A415001-9E62-2CF5-5EF6-156173129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64605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931C77A-6235-F120-3B04-38CB7E447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0345-44AD-4434-8DBE-4F041349E4A4}" type="datetime8">
              <a:rPr lang="ar-EG" smtClean="0"/>
              <a:t>07 نيسان، 25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FD56163-76FC-9950-07A7-2E46C5DA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5DC4C6E-8722-2B97-4C37-559B5BD44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5186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5D3404-0069-8A28-8BC2-A6D4D325A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3A2FAE-2084-90F4-3A54-FD0EE737D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F662ED0-4DD2-92FF-0836-B1DE3DB66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AD9636E-A774-0B24-0146-48C97A337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A7689-FEBF-46A2-B541-A47CDC7AB0DF}" type="datetime8">
              <a:rPr lang="ar-EG" smtClean="0"/>
              <a:t>07 نيسان، 25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E4FA278-E36F-1662-E58D-E881D4FF2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3458423-CA36-5C59-802A-C41EA3836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5438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B1E445-AC51-61D5-A83C-D20CB61BA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3ABD69-88BE-1804-92E8-0B428A9F7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9FA17F0-762D-C5BB-0877-18D919E02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38C2761-0AA0-1C63-6137-6B2900736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A489E-A095-4687-BDF0-4F39233C443B}" type="datetime8">
              <a:rPr lang="ar-EG" smtClean="0"/>
              <a:t>07 نيسان، 25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45D08A0-FEF3-9D5A-87FF-7C9847CF1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2E10175-FFED-DDF7-05BA-DEE5958FE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63428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2E8DA61-BF75-B432-E1B9-1CB83B800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FB76AA8-02D5-4901-E0F5-E7000E031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058D01E-AEE3-7EB7-4E52-734245563F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ADF5E5-2A31-4756-A872-FFF9AD5E7D91}" type="datetime8">
              <a:rPr lang="ar-EG" smtClean="0"/>
              <a:t>07 نيسان، 25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F00A06E-CC50-DEA0-D316-ED8486689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43F2294-3E44-EF20-CC66-EC3EA0422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76076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911FE2E-9A0E-B1EA-F4FA-FA9A8A41F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237BD413-593B-5248-73A6-8B3B779BD7CC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55FD71D1-EC9D-AFB1-AEE0-3E12DCEA6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6E1B7EB1-37CA-8D4A-4DB8-71C67EA05FC4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BAB06208-BAF7-A72D-7436-E0F30B7565EA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055D756-84B5-BCAD-C06E-F91C2BC85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B396D749-74CF-BC2E-8A72-7D9BCBF4C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26C31C80-92F4-A90D-4C4C-D862B929B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AD6EDA5D-4CF0-E16B-BF1C-D614EF72A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E960A4C3-EEDE-FA84-16F1-61011F275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7EF3C944-AC5F-00E9-9374-BA3BB5225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C371D23-17A3-AA62-1EBA-6187890FA9B0}"/>
              </a:ext>
            </a:extLst>
          </p:cNvPr>
          <p:cNvSpPr txBox="1"/>
          <p:nvPr/>
        </p:nvSpPr>
        <p:spPr>
          <a:xfrm>
            <a:off x="2901842" y="1612628"/>
            <a:ext cx="6682596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u="sng" dirty="0">
                <a:latin typeface="Times New Roman"/>
                <a:cs typeface="Times New Roman"/>
              </a:rPr>
              <a:t>Fixed Assets Operations in Oracle </a:t>
            </a:r>
            <a:r>
              <a:rPr lang="en-US" sz="3500" b="1" u="sng" dirty="0">
                <a:latin typeface="Times New Roman"/>
                <a:cs typeface="Times New Roman"/>
              </a:rPr>
              <a:t>E-Business</a:t>
            </a:r>
            <a:r>
              <a:rPr lang="en-US" sz="3000" b="1" u="sng" dirty="0">
                <a:latin typeface="Times New Roman"/>
                <a:cs typeface="Times New Roman"/>
              </a:rPr>
              <a:t> Suite (EBS)</a:t>
            </a:r>
            <a:endParaRPr 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B417BD1-8170-7D3F-73F9-28ACAD65F65D}"/>
              </a:ext>
            </a:extLst>
          </p:cNvPr>
          <p:cNvSpPr txBox="1"/>
          <p:nvPr/>
        </p:nvSpPr>
        <p:spPr>
          <a:xfrm>
            <a:off x="914401" y="3139240"/>
            <a:ext cx="3556000" cy="26468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Times New Roman"/>
                <a:cs typeface="Times New Roman"/>
              </a:rPr>
              <a:t>Students names: </a:t>
            </a:r>
            <a:endParaRPr lang="en-US" sz="3200" dirty="0">
              <a:latin typeface="Aptos" panose="02110004020202020204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Omar Hassan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Omar Soliman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Mostafa </a:t>
            </a:r>
            <a:r>
              <a:rPr lang="en-US" sz="2800" dirty="0" err="1"/>
              <a:t>Eltaweel</a:t>
            </a:r>
            <a:endParaRPr lang="en-US" sz="2800" dirty="0"/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Ahmed Ramadan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B291A1-DEE0-C26F-BE5E-83539332C5B1}"/>
              </a:ext>
            </a:extLst>
          </p:cNvPr>
          <p:cNvSpPr txBox="1"/>
          <p:nvPr/>
        </p:nvSpPr>
        <p:spPr>
          <a:xfrm>
            <a:off x="5147660" y="3594502"/>
            <a:ext cx="66723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Track: </a:t>
            </a:r>
            <a:r>
              <a:rPr lang="en-US" sz="2800" u="sng" dirty="0">
                <a:latin typeface="Times New Roman"/>
                <a:cs typeface="Times New Roman"/>
              </a:rPr>
              <a:t>Oracle Digital Accounting Specialist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41A2DD5-7D4F-875E-A967-B706A6A73F26}"/>
              </a:ext>
            </a:extLst>
          </p:cNvPr>
          <p:cNvSpPr txBox="1"/>
          <p:nvPr/>
        </p:nvSpPr>
        <p:spPr>
          <a:xfrm>
            <a:off x="5711548" y="4024098"/>
            <a:ext cx="54033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Supervisor name:</a:t>
            </a:r>
            <a:r>
              <a:rPr lang="en-US" sz="2800" u="sng" dirty="0">
                <a:latin typeface="Times New Roman"/>
                <a:cs typeface="Times New Roman"/>
              </a:rPr>
              <a:t> Mohamed Sobhy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555EDB7-2DCD-2C99-5C2A-0BC02B35FABF}"/>
              </a:ext>
            </a:extLst>
          </p:cNvPr>
          <p:cNvSpPr txBox="1"/>
          <p:nvPr/>
        </p:nvSpPr>
        <p:spPr>
          <a:xfrm>
            <a:off x="7312801" y="4544101"/>
            <a:ext cx="198836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Times New Roman"/>
                <a:cs typeface="Times New Roman"/>
              </a:rPr>
              <a:t>09/04/2025</a:t>
            </a:r>
          </a:p>
        </p:txBody>
      </p:sp>
    </p:spTree>
    <p:extLst>
      <p:ext uri="{BB962C8B-B14F-4D97-AF65-F5344CB8AC3E}">
        <p14:creationId xmlns:p14="http://schemas.microsoft.com/office/powerpoint/2010/main" val="376297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DD5E8FF3-172D-3105-C847-EE165F1B5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42" y="1287906"/>
            <a:ext cx="9252857" cy="559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7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D4EE5437-C7A3-A86B-4D8E-83028D21A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00" y="2536371"/>
            <a:ext cx="11938500" cy="432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7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72AC4B27-5680-CC8F-8BAD-6C32B2C53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415144"/>
            <a:ext cx="8490857" cy="544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6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xmlns="" id="{6B5D92A2-A6DE-CB4D-2ADD-54BF78221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971" y="1340422"/>
            <a:ext cx="9046029" cy="551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9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xmlns="" id="{8B680ADB-89B6-7880-0BA3-CC59FDF16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629" y="1382772"/>
            <a:ext cx="9013371" cy="547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6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xmlns="" id="{53930EAC-8DEE-AEDC-787C-AD22810EB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3" y="1345938"/>
            <a:ext cx="9176657" cy="553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2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xmlns="" id="{8D1CF62E-29D3-79B2-EEA0-8455C4B23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25" y="1276350"/>
            <a:ext cx="91344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9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xmlns="" id="{9329DD15-FFC9-C576-C50B-D0ECBA192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1343925"/>
            <a:ext cx="9144000" cy="548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8041066A-E78C-33A9-CDE9-F2180A738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115" y="1345151"/>
            <a:ext cx="9154886" cy="555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6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5A6B42A3-A726-B144-4FB5-200E47A0C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1333500"/>
            <a:ext cx="46101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0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911FE2E-9A0E-B1EA-F4FA-FA9A8A41F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237BD413-593B-5248-73A6-8B3B779BD7CC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55FD71D1-EC9D-AFB1-AEE0-3E12DCEA6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6E1B7EB1-37CA-8D4A-4DB8-71C67EA05FC4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BAB06208-BAF7-A72D-7436-E0F30B7565EA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055D756-84B5-BCAD-C06E-F91C2BC85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B396D749-74CF-BC2E-8A72-7D9BCBF4C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26C31C80-92F4-A90D-4C4C-D862B929B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AD6EDA5D-4CF0-E16B-BF1C-D614EF72A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E960A4C3-EEDE-FA84-16F1-61011F275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7EF3C944-AC5F-00E9-9374-BA3BB5225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9687DBF-E6DC-655E-1909-ED88EE62B747}"/>
              </a:ext>
            </a:extLst>
          </p:cNvPr>
          <p:cNvSpPr txBox="1"/>
          <p:nvPr/>
        </p:nvSpPr>
        <p:spPr>
          <a:xfrm>
            <a:off x="1947040" y="4513734"/>
            <a:ext cx="860271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/>
                <a:cs typeface="Times New Roman"/>
              </a:rPr>
              <a:t>This will help reduce </a:t>
            </a:r>
            <a:r>
              <a:rPr lang="en-US" sz="2400" b="1" baseline="0" dirty="0">
                <a:latin typeface="Times New Roman"/>
                <a:cs typeface="Times New Roman"/>
              </a:rPr>
              <a:t>errors</a:t>
            </a:r>
            <a:r>
              <a:rPr lang="en-US" sz="2400" b="1" dirty="0">
                <a:latin typeface="Times New Roman"/>
                <a:cs typeface="Times New Roman"/>
              </a:rPr>
              <a:t>, improve compliance,</a:t>
            </a:r>
            <a:r>
              <a:rPr lang="en-US" sz="2400" b="1" baseline="0" dirty="0">
                <a:latin typeface="Times New Roman"/>
                <a:cs typeface="Times New Roman"/>
              </a:rPr>
              <a:t> and </a:t>
            </a:r>
            <a:r>
              <a:rPr lang="en-US" sz="2400" b="1" dirty="0">
                <a:latin typeface="Times New Roman"/>
                <a:cs typeface="Times New Roman"/>
              </a:rPr>
              <a:t>speed up period-end closing</a:t>
            </a:r>
            <a:r>
              <a:rPr lang="en-US" sz="2400" b="1" baseline="0" dirty="0">
                <a:latin typeface="Times New Roman"/>
                <a:cs typeface="Times New Roman"/>
              </a:rPr>
              <a:t>, </a:t>
            </a:r>
            <a:r>
              <a:rPr lang="en-US" sz="2400" b="1" dirty="0">
                <a:latin typeface="Times New Roman"/>
                <a:cs typeface="Times New Roman"/>
              </a:rPr>
              <a:t>making the process more efficient </a:t>
            </a:r>
            <a:r>
              <a:rPr lang="en-US" sz="2400" b="1" baseline="0" dirty="0">
                <a:latin typeface="Times New Roman"/>
                <a:cs typeface="Times New Roman"/>
              </a:rPr>
              <a:t>and </a:t>
            </a:r>
            <a:r>
              <a:rPr lang="en-US" sz="2400" b="1" dirty="0">
                <a:latin typeface="Times New Roman"/>
                <a:cs typeface="Times New Roman"/>
              </a:rPr>
              <a:t>reliable for organizations</a:t>
            </a:r>
            <a:r>
              <a:rPr lang="en-US" sz="2400" b="1" baseline="0" dirty="0">
                <a:latin typeface="Times New Roman"/>
                <a:cs typeface="Times New Roman"/>
              </a:rPr>
              <a:t>.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CEC50A-FB14-4F4C-5C75-A1B9CCCE8A17}"/>
              </a:ext>
            </a:extLst>
          </p:cNvPr>
          <p:cNvSpPr txBox="1"/>
          <p:nvPr/>
        </p:nvSpPr>
        <p:spPr>
          <a:xfrm>
            <a:off x="457200" y="2074392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dirty="0"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DD21A78-FAF2-5312-3EDE-07545E1E3742}"/>
              </a:ext>
            </a:extLst>
          </p:cNvPr>
          <p:cNvSpPr txBox="1"/>
          <p:nvPr/>
        </p:nvSpPr>
        <p:spPr>
          <a:xfrm>
            <a:off x="1947040" y="2856205"/>
            <a:ext cx="860271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/>
                <a:cs typeface="Times New Roman"/>
              </a:rPr>
              <a:t>This project focuses on implementing the Fixed Assets module in Oracle E-Business Suite (EBS) to automate and streamline financial processes.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189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CB9305C1-DF38-1442-C4F5-CC989D81BF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361" y="2667003"/>
            <a:ext cx="10229640" cy="419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6BCAE8B8-A8CF-D10F-DE64-63D7FF663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86" y="1328871"/>
            <a:ext cx="6999514" cy="552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8CD69A43-468A-799C-1986-DCA04CDDC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373533"/>
            <a:ext cx="7772400" cy="548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4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close-up of a document&#10;&#10;AI-generated content may be incorrect.">
            <a:extLst>
              <a:ext uri="{FF2B5EF4-FFF2-40B4-BE49-F238E27FC236}">
                <a16:creationId xmlns:a16="http://schemas.microsoft.com/office/drawing/2014/main" xmlns="" id="{2C1C70F1-AA30-CA0C-A405-3D34C8388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1943100"/>
            <a:ext cx="105060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close-up of a document&#10;&#10;AI-generated content may be incorrect.">
            <a:extLst>
              <a:ext uri="{FF2B5EF4-FFF2-40B4-BE49-F238E27FC236}">
                <a16:creationId xmlns:a16="http://schemas.microsoft.com/office/drawing/2014/main" xmlns="" id="{F90B99DD-9548-B3B1-7BE5-0F2287948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656" y="1362962"/>
            <a:ext cx="9873343" cy="549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3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A4AF0377-CD5F-54D6-85AE-C85ED9050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1" y="1307541"/>
            <a:ext cx="7696200" cy="555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9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DF0417A8-3E5B-C646-F548-898BF9A03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115" y="1222884"/>
            <a:ext cx="7630886" cy="56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0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42345283-6596-A039-429B-097E13470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457" y="1638070"/>
            <a:ext cx="10330543" cy="521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2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75968A95-0D0A-6A3E-E8CC-943D12346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771" y="1350028"/>
            <a:ext cx="7979229" cy="550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7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BCAB9C17-B3FD-8A20-D6A3-D0C4E0642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943" y="1414313"/>
            <a:ext cx="7805057" cy="54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8D4BE0D-2DA3-9540-CDE6-87A15DAE2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7230759A-B720-432D-8735-CCDF7E280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6245D568-447F-D22B-7C3E-E7471B55B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955104D1-D641-1831-9C07-BE0F33DD5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CB41EA7D-1D96-AF79-D034-65D1CC596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7F559A1-5E68-D08B-3960-AB96CE6E74FC}"/>
              </a:ext>
            </a:extLst>
          </p:cNvPr>
          <p:cNvSpPr txBox="1"/>
          <p:nvPr/>
        </p:nvSpPr>
        <p:spPr>
          <a:xfrm>
            <a:off x="1644403" y="1872759"/>
            <a:ext cx="7956721" cy="11695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500" b="1" kern="100" dirty="0">
                <a:latin typeface="Times New Roman"/>
                <a:ea typeface="Calibri"/>
                <a:cs typeface="Arial"/>
              </a:rPr>
              <a:t>Fixed Assets Operations and Reporting in Oracle ERP </a:t>
            </a:r>
            <a:endParaRPr lang="ar-EG" sz="3500" b="1" kern="1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9986BCB-FC9E-8E21-04CB-619A99488112}"/>
              </a:ext>
            </a:extLst>
          </p:cNvPr>
          <p:cNvSpPr txBox="1"/>
          <p:nvPr/>
        </p:nvSpPr>
        <p:spPr>
          <a:xfrm>
            <a:off x="1762760" y="3303036"/>
            <a:ext cx="7838364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000" b="1" dirty="0">
                <a:latin typeface="Times New Roman"/>
                <a:ea typeface="Calibri"/>
                <a:cs typeface="Times New Roman"/>
              </a:rPr>
              <a:t>1- Adding New Assets</a:t>
            </a:r>
            <a:endParaRPr lang="ar-EG" sz="3000" b="1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B2E81A4-C11A-BB55-9F73-225D6C383529}"/>
              </a:ext>
            </a:extLst>
          </p:cNvPr>
          <p:cNvSpPr txBox="1"/>
          <p:nvPr/>
        </p:nvSpPr>
        <p:spPr>
          <a:xfrm>
            <a:off x="1762760" y="3929136"/>
            <a:ext cx="783836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000" b="1" dirty="0">
                <a:latin typeface="Times New Roman"/>
                <a:ea typeface="Calibri"/>
                <a:cs typeface="Times New Roman"/>
              </a:rPr>
              <a:t>2- Managing Assets </a:t>
            </a:r>
            <a:endParaRPr lang="ar-EG" sz="3000" b="1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9073D40-44AE-6983-FAF1-839147737619}"/>
              </a:ext>
            </a:extLst>
          </p:cNvPr>
          <p:cNvSpPr txBox="1"/>
          <p:nvPr/>
        </p:nvSpPr>
        <p:spPr>
          <a:xfrm>
            <a:off x="1762759" y="4555236"/>
            <a:ext cx="783836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000" b="1" kern="100" dirty="0">
                <a:latin typeface="Times New Roman"/>
                <a:ea typeface="Calibri"/>
                <a:cs typeface="Arial"/>
              </a:rPr>
              <a:t>3- Period-End Closing and Reporting </a:t>
            </a:r>
            <a:endParaRPr lang="ar-EG" sz="3000" b="1" kern="100" dirty="0">
              <a:latin typeface="Times New Roman"/>
              <a:ea typeface="Calibri"/>
              <a:cs typeface="Arial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328CFC45-DC11-9249-1FEE-54E4B9B6664A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34" name="Picture 33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F3E5FCBD-DD14-41BA-65A9-90C7D2B8B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D7A6D723-A37E-865A-C0B8-90263BC5009C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719DD5B1-DA8B-6D4C-F1DE-F7A47480122F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9640210D-F5E4-124B-0941-EBE81B1BB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2AE27522-C35C-A812-4188-BA854C11B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257" y="2471058"/>
            <a:ext cx="10401743" cy="438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56682B1B-B16A-3A6A-1A00-3AA1BA70A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8976"/>
            <a:ext cx="12192000" cy="331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6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9B0B84C5-4FE5-75BB-E78B-FD8B829BF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825" y="1438275"/>
            <a:ext cx="863917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5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F0311184-2F43-67F2-3A4F-209E41E2D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1781175"/>
            <a:ext cx="939165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4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AE957C8-4944-44F5-EC5B-B8468BA11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5FD24B5-0F54-77F7-51C8-993A838F3FFC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227FEC85-2F9E-7D83-F608-A7DF15B24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EE4B53C7-7AF4-801A-3DD0-82E9641F1FDB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9A46E260-E3AA-31C8-9278-0A7590CF242C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042D8F7-6277-83F7-8036-E6088C261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DF225293-8941-DCAD-C032-24BC2CD42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E33AA8F0-F3AA-739F-7957-934A98048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A8036EB1-2EE8-520F-3DF2-74E189BAF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C006B038-4137-819C-B6AE-DD7BF0643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13CAF9D2-3CA1-34BA-51A3-FAFE048DE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D1CAC79-694A-EFEB-DBEA-79411B7A7DF3}"/>
              </a:ext>
            </a:extLst>
          </p:cNvPr>
          <p:cNvSpPr txBox="1"/>
          <p:nvPr/>
        </p:nvSpPr>
        <p:spPr>
          <a:xfrm>
            <a:off x="1336039" y="2718584"/>
            <a:ext cx="875093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Assets Details and Financial Inquiry </a:t>
            </a:r>
            <a:endParaRPr lang="ar-EG" sz="3000" dirty="0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2C7CCB6-15BD-C522-212C-D714919C1CBA}"/>
              </a:ext>
            </a:extLst>
          </p:cNvPr>
          <p:cNvSpPr txBox="1"/>
          <p:nvPr/>
        </p:nvSpPr>
        <p:spPr>
          <a:xfrm>
            <a:off x="1336039" y="3584590"/>
            <a:ext cx="8750934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Assets Transfer and Adjustment</a:t>
            </a:r>
            <a:endParaRPr lang="ar-EG" sz="300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FA88BCF-6AE1-2277-2DAF-5AF9DBCC6C27}"/>
              </a:ext>
            </a:extLst>
          </p:cNvPr>
          <p:cNvSpPr txBox="1"/>
          <p:nvPr/>
        </p:nvSpPr>
        <p:spPr>
          <a:xfrm>
            <a:off x="3042920" y="1587967"/>
            <a:ext cx="610616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 dirty="0">
                <a:latin typeface="Times New Roman"/>
                <a:ea typeface="Calibri"/>
                <a:cs typeface="Times New Roman"/>
              </a:rPr>
              <a:t>Managing Assets</a:t>
            </a:r>
            <a:endParaRPr lang="ar-EG" sz="3500" b="1" kern="100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606FE2A-5CC3-5E9C-6A45-C02779368043}"/>
              </a:ext>
            </a:extLst>
          </p:cNvPr>
          <p:cNvSpPr txBox="1"/>
          <p:nvPr/>
        </p:nvSpPr>
        <p:spPr>
          <a:xfrm>
            <a:off x="1336039" y="4438871"/>
            <a:ext cx="8750934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Times New Roman"/>
                <a:cs typeface="Times New Roman"/>
              </a:rPr>
              <a:t>Assets Depreciation and Retirement</a:t>
            </a:r>
            <a:endParaRPr lang="ar-EG" sz="30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036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B2470DA-6AF0-8DAB-F9BF-54C6F2028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BD87ED8-B962-33E7-82F6-FA6AD07799DB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721C6371-771F-67B7-EB10-4D8F4AF7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102FA00B-CCD9-9687-1BD1-60B3A10A9C24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FDA2003C-4F61-8249-DCE5-D8D5E8D967F3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4F31AAD8-E900-F084-75B9-38E8B26D7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753AB27-6B35-0FC4-5789-188229719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90564224-4683-A493-48FF-440D7605E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FB9A3ED2-BF03-8CA9-5CB0-44E5E7FCE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50C07F39-25C1-23BC-C4F4-0DAEF70F7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EF9A830F-7547-44DF-008B-CCC8880EA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C8D25ABA-996D-D544-DC54-1124B27A5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413" y="1394655"/>
            <a:ext cx="8891587" cy="545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1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86F1E99-F1EB-7FB8-6EF8-03C687B48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107A3A9-801A-877B-4803-4C95E3DE0589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97CA5BDC-F82B-1F4F-21F4-9655DE9A7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9FD24645-3604-137E-A16C-534E0F090405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8172805D-A46E-4347-6C42-6B4A380A6255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1A8AFA33-9EF1-8DDB-6949-EDD38F6E58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9FA965ED-648A-DE3F-CCDF-DBAB0C5B3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65AB2D66-80D0-B485-A6D2-05671986C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72B1345-3C8F-0280-80C4-8528187D9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B60507BD-30D3-F97E-CD6A-BBCA7F059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CC89C92F-8FD8-A6D5-2138-E6ED6F0C8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E24B9E6-9819-12AD-F204-C668E248A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1462851"/>
            <a:ext cx="8934450" cy="5395149"/>
          </a:xfrm>
          <a:prstGeom prst="rect">
            <a:avLst/>
          </a:prstGeom>
        </p:spPr>
      </p:pic>
      <p:sp>
        <p:nvSpPr>
          <p:cNvPr id="11" name="Text Placeholder 22">
            <a:extLst>
              <a:ext uri="{FF2B5EF4-FFF2-40B4-BE49-F238E27FC236}">
                <a16:creationId xmlns:a16="http://schemas.microsoft.com/office/drawing/2014/main" xmlns="" id="{53BD4563-62B3-ABA2-7BEC-44F00E8EC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58" y="1979526"/>
            <a:ext cx="3081645" cy="168474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89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B5DE6EA-ED17-087F-8AC5-3BF299E8A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2B08A38-4897-8312-84CF-C587DF70B3F5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9967DE7C-BF22-0CC2-E1DD-BFEA872A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18D08E7F-3BD8-A218-C414-A662E8CCFFB6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F5ADC161-7280-686A-AA96-B36CC433265A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18D93D2-26A5-50BE-E789-59DE624DC0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61EB8D0C-AC6C-DABF-D8AD-A67C19774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D633EC65-D354-9329-AE75-BFD1CA752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4FE5BE66-ADFE-D9B9-2CD8-3E6DEE78B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13AB6662-23EF-B58F-2239-39F28CB65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246C866F-2336-A180-EC3E-AA247D3FC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2782CCC-FAEF-ECAD-A3D9-9C1C7755A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13" y="1313676"/>
            <a:ext cx="8983329" cy="5544324"/>
          </a:xfrm>
          <a:prstGeom prst="rect">
            <a:avLst/>
          </a:prstGeom>
        </p:spPr>
      </p:pic>
      <p:sp>
        <p:nvSpPr>
          <p:cNvPr id="12" name="Text Placeholder 22">
            <a:extLst>
              <a:ext uri="{FF2B5EF4-FFF2-40B4-BE49-F238E27FC236}">
                <a16:creationId xmlns:a16="http://schemas.microsoft.com/office/drawing/2014/main" xmlns="" id="{708450D8-7581-AEF2-D7CE-86992D61B451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</a:t>
            </a:r>
          </a:p>
          <a:p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 </a:t>
            </a: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81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9F77179-ECEB-0205-1369-8570CE970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FF72EFB-A63F-20B4-4C11-94A885E2A03C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4D4F5139-2C25-8DC3-AE3B-CB82CB9D1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E480E880-599A-A850-A053-D2526FF5E715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4EC1B927-6B9E-4E1C-8DBA-D9F19DF56032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688BF564-14D0-F5E5-B4B8-C4EC03F594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37395775-89F3-BCD5-82B7-4246BD331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2204052F-E44D-A719-D91F-904498E83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7B9C5598-BA79-0FA7-49E0-D7BFBD8DE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19611A81-47DA-2756-FCB8-24CB0F2F4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C9D8EE68-1E31-07B6-20DC-D3DC6EBF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8AC68CD-0ABD-C47F-CD07-E5458FD3A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25" y="1612628"/>
            <a:ext cx="9241017" cy="5229955"/>
          </a:xfrm>
          <a:prstGeom prst="rect">
            <a:avLst/>
          </a:prstGeom>
        </p:spPr>
      </p:pic>
      <p:sp>
        <p:nvSpPr>
          <p:cNvPr id="12" name="Text Placeholder 22">
            <a:extLst>
              <a:ext uri="{FF2B5EF4-FFF2-40B4-BE49-F238E27FC236}">
                <a16:creationId xmlns:a16="http://schemas.microsoft.com/office/drawing/2014/main" xmlns="" id="{128029A5-AAB6-5518-B035-F0F52FAE1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58" y="1979526"/>
            <a:ext cx="3081645" cy="168474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85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E6749DC-371F-9ADD-7DC1-DF7B116F6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229DD77-F201-826F-1B87-86F8EECA1336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A72A5C9C-9B8F-E1E5-DBC0-1A6FBC494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EAE16E5A-62F1-03B5-36CF-CFE808A73795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35018685-CF95-FD8D-672C-FB91CE3F4FFB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4949D601-0F2E-A965-8300-C7EF3C674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9E3138BC-4D98-833B-32C6-DC6104CBE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C8FAD0C8-46A8-A54D-4B3D-50C0A3495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E71F14F3-F938-BA87-007D-3DCA820F4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837147B0-1440-DA89-E6A9-59A5337F6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9549F8CC-4367-C858-2134-7BD42933B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0CF5041-A20D-043C-DE2B-243B8D5B9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13" y="1313676"/>
            <a:ext cx="8983329" cy="5544324"/>
          </a:xfrm>
          <a:prstGeom prst="rect">
            <a:avLst/>
          </a:prstGeom>
        </p:spPr>
      </p:pic>
      <p:sp>
        <p:nvSpPr>
          <p:cNvPr id="12" name="Text Placeholder 22">
            <a:extLst>
              <a:ext uri="{FF2B5EF4-FFF2-40B4-BE49-F238E27FC236}">
                <a16:creationId xmlns:a16="http://schemas.microsoft.com/office/drawing/2014/main" xmlns="" id="{2376C2E4-51E4-C482-678F-29DB000FAAE9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</a:t>
            </a:r>
          </a:p>
          <a:p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 </a:t>
            </a: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1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A3C5CA7-F891-C843-7CD7-D6B6197FDEC1}"/>
              </a:ext>
            </a:extLst>
          </p:cNvPr>
          <p:cNvSpPr txBox="1"/>
          <p:nvPr/>
        </p:nvSpPr>
        <p:spPr>
          <a:xfrm>
            <a:off x="1336039" y="2718584"/>
            <a:ext cx="875093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Adding new assets manually.</a:t>
            </a:r>
            <a:endParaRPr lang="ar-EG" sz="3000" dirty="0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FBAD97C-C169-EBE6-8F1F-1A0A31D2C5EF}"/>
              </a:ext>
            </a:extLst>
          </p:cNvPr>
          <p:cNvSpPr txBox="1"/>
          <p:nvPr/>
        </p:nvSpPr>
        <p:spPr>
          <a:xfrm>
            <a:off x="1336039" y="3568763"/>
            <a:ext cx="8750934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Adding new assets through mass additions.</a:t>
            </a:r>
            <a:endParaRPr lang="ar-EG" sz="300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25B20BF-FF71-69F7-8E85-482A04EED1D4}"/>
              </a:ext>
            </a:extLst>
          </p:cNvPr>
          <p:cNvSpPr txBox="1"/>
          <p:nvPr/>
        </p:nvSpPr>
        <p:spPr>
          <a:xfrm>
            <a:off x="3042920" y="1587967"/>
            <a:ext cx="6106160" cy="6309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500" b="1" dirty="0">
                <a:latin typeface="Times New Roman"/>
                <a:ea typeface="Calibri"/>
                <a:cs typeface="Times New Roman"/>
              </a:rPr>
              <a:t>Adding New Assets</a:t>
            </a:r>
            <a:endParaRPr lang="ar-EG" sz="3500" b="1" kern="100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2804C04-48CE-124C-E785-466CCB2E0A28}"/>
              </a:ext>
            </a:extLst>
          </p:cNvPr>
          <p:cNvSpPr txBox="1"/>
          <p:nvPr/>
        </p:nvSpPr>
        <p:spPr>
          <a:xfrm>
            <a:off x="1336039" y="4438871"/>
            <a:ext cx="8750934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Times New Roman"/>
                <a:cs typeface="Times New Roman"/>
              </a:rPr>
              <a:t>Assets integration with the AP Module. </a:t>
            </a:r>
            <a:endParaRPr lang="ar-EG" sz="30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816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9CBE69A-F4A6-5936-31AF-0DDA83CFD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1F31442-01FF-AFCD-A2AF-7DE547D4B16B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65358325-929D-4F2A-B867-BE49174A3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BFBC3756-A06B-5A0C-25F0-355FA920BA49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59E6A106-047C-0DB9-26C8-229C69A0725A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74BFAD29-B3B9-A0B7-2BD6-C186031A7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D9CF5630-B6B7-0634-F6D8-E838B3818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19A48C5B-43F9-15AE-2920-1130FCB5B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DAE2836D-A1FE-A12D-7AEF-5D8959559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312A00CB-2566-3148-F018-F51297A2D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0F4B9F30-3C8B-132D-62F2-F76A3E37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xmlns="" id="{D145F6CB-E68D-2E9C-C16D-FF432C767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58" y="1979526"/>
            <a:ext cx="3081645" cy="168474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Financial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Inqiury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13341BF-1280-1761-B8B3-64D7C9A05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403" y="1332729"/>
            <a:ext cx="9094839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5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0DCCDCB-D791-6D89-8476-A79EC61AF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289C7B7-E6D0-DC2B-BAFF-2254DF699548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29EB6CA6-39FA-7360-66E7-C324C4645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08F873CF-ED99-C157-4B76-B95267305589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0BDD0EF5-C52B-4867-8CB0-F66B857FA12F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BF632CCF-FBD8-672D-3641-DBC464F2B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653143B7-AC73-B84A-4408-AEF367D86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2FAC62BC-8BFF-69A1-ECDA-97A5B07D9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EE6FC79A-A394-7137-ABA3-F43A0739F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80159887-831A-E209-FD4E-4D424BD93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A5E872E0-BFFF-733B-7DEE-8187A93FB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BBF8C74-7423-1488-F643-E7D0A5B53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13" y="1313676"/>
            <a:ext cx="8983329" cy="5544324"/>
          </a:xfrm>
          <a:prstGeom prst="rect">
            <a:avLst/>
          </a:prstGeom>
        </p:spPr>
      </p:pic>
      <p:sp>
        <p:nvSpPr>
          <p:cNvPr id="12" name="Text Placeholder 22">
            <a:extLst>
              <a:ext uri="{FF2B5EF4-FFF2-40B4-BE49-F238E27FC236}">
                <a16:creationId xmlns:a16="http://schemas.microsoft.com/office/drawing/2014/main" xmlns="" id="{3894736A-991D-A47C-585D-22CB9E8E8BB2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</a:t>
            </a:r>
          </a:p>
          <a:p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 </a:t>
            </a: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16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222A815-61BA-9D56-4963-99FA9FD00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E881BDC-2ED2-9266-B65A-76FF86D82835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801CFF82-A82F-8A0A-340A-864B6DF66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63CAB44C-EC96-1FF1-85D7-453B415C9AF5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2DCD3C95-3E47-8A18-F232-60C438C5DF6B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6E804B03-9F2C-57CE-FC9E-67D37B78B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7C55CEDC-489D-EAA0-06B9-19D68F81A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FBAC4B61-861E-2523-1DFF-3EC986245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8CEE043F-74B9-456B-45DA-C4A7B1202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0B192290-E011-D912-530C-3E69229B6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CB314939-7E82-D87E-2938-FE3927DEA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xmlns="" id="{6BAC0439-FFA3-CF43-61D9-8834F86FF437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Assignments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4402B6D-FAB8-5245-EEB1-652ABAB43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551" y="1371224"/>
            <a:ext cx="8986449" cy="548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2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3E0CD9C-78BE-B79A-2BD4-EA5BD4814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74110A0-1456-93BC-64B2-3276BE1F0669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F9737292-D066-9B27-62A2-24C9D37D2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8ED0844D-7232-B05B-C6A9-0915C71FF3D6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3C41538E-822F-CC23-FD42-9BCEE16BF517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A0AD4DDA-CD7A-D09A-83CA-FF80BE3EDD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9D1748CA-CE04-5EA6-9A61-9F1F2015D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7875B8EB-9993-1C4A-5BBC-51791F7A7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135A8CBD-16ED-5750-3E4B-A06E8F0CD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2276478A-329C-1EA2-CE6F-27EDFDF92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ADAF858C-7609-A73E-5378-68C5B8CBC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xmlns="" id="{9FE83B88-AB84-53C0-4953-38970AC288BA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7923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&gt;&gt; Assets Workbench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 &gt;&gt;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&gt;&gt; Assignments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Assignments &gt;&gt; Done</a:t>
            </a:r>
          </a:p>
          <a:p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F67C033-DC05-7984-B2FF-AE7463F71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551" y="1371224"/>
            <a:ext cx="8986449" cy="5486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3B19F01-2B35-671D-93E5-E115A0253B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13" y="4320924"/>
            <a:ext cx="3934374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8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F68C217-C7C2-6526-4E6B-64AE0F42A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8F1CEB42-2AEB-98F4-3A2B-FE2BC054E128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A7122B00-1107-C80D-FA7F-658B29C10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5EC5819-E0F5-6828-A3A8-94FABC169ADF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42080FCF-D641-E001-6CBA-A72E6758402F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26FC2FBE-C2FD-AFDA-004C-C31A4BE3BF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BB3CCDD8-892C-CFAA-7A32-B33A5DD44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B2ACC24A-041A-15B5-E43E-A4CB713A9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649CD9C4-09AE-D4C8-676F-D93E572F6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FD118CD9-B2A4-3ADC-F9A9-5188B7082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6D34E187-2026-1026-FD2A-CD0DD4FBB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8A73D96-984D-41F1-DC16-1FB370F2F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13" y="1313676"/>
            <a:ext cx="8983329" cy="5544324"/>
          </a:xfrm>
          <a:prstGeom prst="rect">
            <a:avLst/>
          </a:prstGeom>
        </p:spPr>
      </p:pic>
      <p:sp>
        <p:nvSpPr>
          <p:cNvPr id="12" name="Text Placeholder 22">
            <a:extLst>
              <a:ext uri="{FF2B5EF4-FFF2-40B4-BE49-F238E27FC236}">
                <a16:creationId xmlns:a16="http://schemas.microsoft.com/office/drawing/2014/main" xmlns="" id="{C7A84C5C-81EE-DD81-ECA5-07A6AD68AD2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</a:t>
            </a:r>
          </a:p>
          <a:p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 </a:t>
            </a: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47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6FE841C-511A-D551-DE95-5D8E91D28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0E7C966-8833-9BB5-E138-FFB02BE1DF7E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97EAD1D4-6D96-CC43-8E64-3EC2869CC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9FB849E-ABCB-88DD-B4F4-DAC4D60D9D5F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46CEA562-B5FF-2DB2-3D22-BE58AA02DDA7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2AB7E702-FAE9-EF0D-4C56-539242C39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6DAE524A-0BE0-4BA2-8115-FDF0AE030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144BCC0C-068A-9AE9-2317-95A3A6760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B3501C53-84DC-4391-3EBE-B52EBC990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DEBC6E07-A996-16C9-62A0-12755D00A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FF7B05BC-6C51-70F4-FD18-5A7C48F10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xmlns="" id="{A51FCE72-79CD-3363-4F97-90A5223FF670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&gt;&gt; Assets Workbench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 &gt;&gt;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&gt;&gt;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Books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E35323-516E-70C2-D1F7-0AC23E4AF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403" y="1590495"/>
            <a:ext cx="9094839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7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6A327A6-A5C6-B23F-748D-A88ABA102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9281884-E2FC-1ADB-C82E-0B7E242EE048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476A859E-B411-21B4-D80D-7CEF585D3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48C90868-9671-D47F-5174-A0B9D129ECED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28F258A5-C562-3E76-A020-DC1B11E91648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EC9DF36-DCAF-3F78-0ACC-3491D2207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DCA7E1D1-905B-C93A-3229-481C35949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95116B40-8E93-32F2-AE97-8384D1BC6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80AD1EB8-3BFA-DF71-9D0F-97AF937F8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C9B455F3-BF19-02A4-C1D0-E7960B23D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9A2F9544-7B40-EB1D-87AB-795E89C72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xmlns="" id="{3FF4C77A-E23D-099B-4CB9-407772A57BC6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&gt;&gt; Assets Workbench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 &gt;&gt;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&gt;&gt;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Books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Books &gt;&gt; Done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A0825EE-ED59-691B-54E9-B946CF161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403" y="1590495"/>
            <a:ext cx="9094839" cy="5296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1FF11F1-641C-DF86-EE78-E556DF316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050" y="4371974"/>
            <a:ext cx="3943900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4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FCA8E44-E469-373E-3DA6-5070CE913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A3776B6B-CFA8-45FA-C985-BBAF57E327B7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24697A63-8237-522E-E90A-37BBDB8C2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60D2BD0-9F64-FB33-357C-4C83059DEF59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D0D5D9B7-484C-90C8-A336-9968FB2BB9BF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A7271DEA-FB1B-7D79-AA34-1C198D766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87C056F8-D7DE-3D42-BF24-E567CB0CF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C468EB85-7C2F-00E6-F402-A87A3C7F3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A241B5D6-AB2B-8DC1-6710-1848B37EB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E711673D-4697-C693-81B2-178ACEE1B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2FB2C3B2-BE3E-79DD-C4E9-FF2F9537E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AC2588F9-E8DE-6A7E-3F5C-42F65A4B6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413" y="1394655"/>
            <a:ext cx="8891587" cy="545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B76A0C6-52A9-310A-AA38-B11CDC3C0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6B0AB7C-8230-F320-11C6-60791C416016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228F30B0-3647-9C5C-39FC-7D6D4561A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9D0E3FE3-867B-844B-473D-D56DA3CBA807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C8C42CF-AD44-A6F9-C9C5-7E75D058954A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82723820-3568-8029-500B-59E1B59CC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D7EFD2C0-5EB5-E297-BEEC-5FAE2BC08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49750527-0F50-DEBA-D96F-0D064AEAC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49A42540-76BB-0CA0-4FFE-B416B7EF0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3CCD8981-584E-85AA-5170-3F6D4E08E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D44356F0-2466-A4AD-1CB8-23435CA28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xmlns="" id="{2D84F329-D6C8-2D4A-FFB7-10FA3DA43135}"/>
              </a:ext>
            </a:extLst>
          </p:cNvPr>
          <p:cNvSpPr txBox="1">
            <a:spLocks/>
          </p:cNvSpPr>
          <p:nvPr/>
        </p:nvSpPr>
        <p:spPr>
          <a:xfrm>
            <a:off x="7759" y="1979526"/>
            <a:ext cx="3081644" cy="1684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&gt;&gt;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Depreciation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&gt;&gt;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Run Depreciation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Run Depreciation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&gt;&gt; Run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2E10E12-1F10-2EEB-3550-C45DCF950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402" y="952154"/>
            <a:ext cx="9094839" cy="588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0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07B0B70-B3DD-D2BE-6ABB-4F305DDFC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574A42B7-AB72-97EC-F12D-69F9D8901CAD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02AE8DEC-2A6C-C803-9B33-4446D255D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1229188-CA2B-D90A-EDD0-2BB7C9564D84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DB7F026B-14AE-29F2-5AFD-A631967ABED3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18DBAD13-6830-20D5-2906-164BDAD13E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0A24FEB3-7448-C466-8DFA-92718BB0B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A6B69204-C6DD-8D7E-3A1C-B10C4519E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5BDAE220-983A-D945-73AB-40F57958E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C2D9A852-AF45-40A2-7B36-7B146ECC2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6D4D25A3-DB8A-1E73-DFE0-78A2B5236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xmlns="" id="{4DACA991-757D-3260-07A0-A38843071CE4}"/>
              </a:ext>
            </a:extLst>
          </p:cNvPr>
          <p:cNvSpPr txBox="1">
            <a:spLocks/>
          </p:cNvSpPr>
          <p:nvPr/>
        </p:nvSpPr>
        <p:spPr>
          <a:xfrm>
            <a:off x="7759" y="2022389"/>
            <a:ext cx="3081644" cy="1684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 the top menu bar &gt;&gt; View &gt;&gt; Requests  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B2C25A2-D58B-5555-34F5-0EEE2F8CC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403" y="1564836"/>
            <a:ext cx="9102597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8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xmlns="" id="{63F614B8-E255-5E80-B7AC-FD976E03D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1" y="1612628"/>
            <a:ext cx="8055429" cy="52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4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89B247-362D-4C5D-9B82-1A04ACB3E69C}"/>
              </a:ext>
            </a:extLst>
          </p:cNvPr>
          <p:cNvSpPr txBox="1"/>
          <p:nvPr/>
        </p:nvSpPr>
        <p:spPr>
          <a:xfrm>
            <a:off x="1336039" y="2718584"/>
            <a:ext cx="875093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Manage Retirement to assets</a:t>
            </a:r>
            <a:endParaRPr lang="ar-EG" sz="3000" dirty="0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CC76C77-7F18-0984-588C-2D4A17FDE966}"/>
              </a:ext>
            </a:extLst>
          </p:cNvPr>
          <p:cNvSpPr txBox="1"/>
          <p:nvPr/>
        </p:nvSpPr>
        <p:spPr>
          <a:xfrm>
            <a:off x="1336039" y="3584590"/>
            <a:ext cx="8750934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lang="en-US" sz="3000" b="1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econciled with the General Ledger</a:t>
            </a:r>
            <a:endParaRPr lang="ar-EG" sz="300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235513-AB3B-428C-8CCC-03BACA66B5E5}"/>
              </a:ext>
            </a:extLst>
          </p:cNvPr>
          <p:cNvSpPr txBox="1"/>
          <p:nvPr/>
        </p:nvSpPr>
        <p:spPr>
          <a:xfrm>
            <a:off x="2108516" y="1587967"/>
            <a:ext cx="720598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 kern="100" dirty="0" smtClean="0">
                <a:latin typeface="Times New Roman"/>
                <a:ea typeface="Calibri"/>
                <a:cs typeface="Arial"/>
              </a:rPr>
              <a:t>Final </a:t>
            </a:r>
            <a:r>
              <a:rPr lang="en-US" sz="3600" b="1" kern="100" dirty="0" err="1" smtClean="0">
                <a:latin typeface="Times New Roman"/>
                <a:ea typeface="Calibri"/>
                <a:cs typeface="Arial"/>
              </a:rPr>
              <a:t>assset</a:t>
            </a:r>
            <a:endParaRPr lang="en-US" sz="3600" b="1" kern="100" dirty="0">
              <a:latin typeface="Times New Roman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758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DE68C2C-96BF-A516-3497-0C03EDFD1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1551022"/>
            <a:ext cx="8915400" cy="5306978"/>
          </a:xfrm>
          <a:prstGeom prst="rect">
            <a:avLst/>
          </a:prstGeom>
        </p:spPr>
      </p:pic>
      <p:sp>
        <p:nvSpPr>
          <p:cNvPr id="7" name="Text Placeholder 22">
            <a:extLst>
              <a:ext uri="{FF2B5EF4-FFF2-40B4-BE49-F238E27FC236}">
                <a16:creationId xmlns:a16="http://schemas.microsoft.com/office/drawing/2014/main" xmlns="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4BCB6AD-63C2-B12B-1240-572EBDA1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604" y="2057401"/>
            <a:ext cx="2875968" cy="381158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  manage retirements</a:t>
            </a:r>
          </a:p>
          <a:p>
            <a:endParaRPr lang="en-US" sz="2400" dirty="0" smtClean="0"/>
          </a:p>
          <a:p>
            <a:r>
              <a:rPr lang="en-US" sz="2400" dirty="0" smtClean="0"/>
              <a:t>Assets &gt;&gt;asset workbench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721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xmlns="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4BCB6AD-63C2-B12B-1240-572EBDA1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604" y="2057401"/>
            <a:ext cx="2875968" cy="3811588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Serch</a:t>
            </a:r>
            <a:r>
              <a:rPr lang="en-US" sz="2400" dirty="0" smtClean="0"/>
              <a:t> by book</a:t>
            </a:r>
            <a:endParaRPr lang="en-US" sz="2400" dirty="0" smtClean="0"/>
          </a:p>
          <a:p>
            <a:r>
              <a:rPr lang="en-US" sz="2400" dirty="0" smtClean="0"/>
              <a:t>Ops </a:t>
            </a:r>
            <a:r>
              <a:rPr lang="en-US" sz="2400" dirty="0" err="1" smtClean="0"/>
              <a:t>corp</a:t>
            </a:r>
            <a:r>
              <a:rPr lang="en-US" sz="2400" dirty="0" smtClean="0"/>
              <a:t> &gt; find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1F0DEE2-766C-D399-EA21-6B6ED1C7A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886" y="1486202"/>
            <a:ext cx="8752114" cy="537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1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xmlns="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4BCB6AD-63C2-B12B-1240-572EBDA1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604" y="2057401"/>
            <a:ext cx="2875968" cy="381158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EA44326-02C0-85F3-837D-C9A6B91DE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657" y="1533535"/>
            <a:ext cx="8730343" cy="536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6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xmlns="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4BCB6AD-63C2-B12B-1240-572EBDA1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604" y="2057401"/>
            <a:ext cx="2875968" cy="381158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Chose book </a:t>
            </a:r>
          </a:p>
          <a:p>
            <a:r>
              <a:rPr lang="en-US" sz="2000" dirty="0" smtClean="0"/>
              <a:t>We chose the number of asset  100077 to see the current cost  to make the retirement ,and see if  the asset use for another retirement  </a:t>
            </a:r>
            <a:r>
              <a:rPr lang="en-US" sz="2000" dirty="0" err="1" smtClean="0"/>
              <a:t>cicle</a:t>
            </a:r>
            <a:r>
              <a:rPr lang="en-US" sz="2000" dirty="0" smtClean="0"/>
              <a:t> or not (original cost )</a:t>
            </a:r>
            <a:endParaRPr lang="en-US" sz="2000" dirty="0"/>
          </a:p>
        </p:txBody>
      </p:sp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2883877" y="1612628"/>
            <a:ext cx="9308123" cy="524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0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xmlns="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4BCB6AD-63C2-B12B-1240-572EBDA1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604" y="2057401"/>
            <a:ext cx="2875968" cy="3811588"/>
          </a:xfrm>
        </p:spPr>
        <p:txBody>
          <a:bodyPr/>
          <a:lstStyle/>
          <a:p>
            <a:r>
              <a:rPr lang="en-US" sz="2000" dirty="0" smtClean="0"/>
              <a:t>Chose retirement box</a:t>
            </a:r>
          </a:p>
          <a:p>
            <a:r>
              <a:rPr lang="en-US" sz="2000" dirty="0" smtClean="0"/>
              <a:t>You can retired the asset with unit , with cost </a:t>
            </a:r>
          </a:p>
          <a:p>
            <a:endParaRPr lang="en-US" sz="2000" dirty="0" smtClean="0"/>
          </a:p>
          <a:p>
            <a:endParaRPr lang="en-US" dirty="0"/>
          </a:p>
        </p:txBody>
      </p:sp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2860431" y="1612629"/>
            <a:ext cx="9331569" cy="52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8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xmlns="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A468B38-7D76-7431-774E-3C38C4858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743" y="1512277"/>
            <a:ext cx="8262257" cy="534572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6980" y="1979526"/>
            <a:ext cx="3932237" cy="366505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We go to calculate gain &amp;loss </a:t>
            </a:r>
          </a:p>
          <a:p>
            <a:r>
              <a:rPr lang="en-US" sz="2400" dirty="0" smtClean="0"/>
              <a:t>Depreciations &gt; calculate gain and loss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437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xmlns="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3587261" y="180000"/>
            <a:ext cx="8757139" cy="667800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7758" y="304799"/>
            <a:ext cx="3579503" cy="4126523"/>
          </a:xfrm>
          <a:prstGeom prst="rect">
            <a:avLst/>
          </a:prstGeom>
        </p:spPr>
      </p:pic>
      <p:sp>
        <p:nvSpPr>
          <p:cNvPr id="22" name="Text Placeholder 22">
            <a:extLst>
              <a:ext uri="{FF2B5EF4-FFF2-40B4-BE49-F238E27FC236}">
                <a16:creationId xmlns:a16="http://schemas.microsoft.com/office/drawing/2014/main" xmlns="" id="{B4BCB6AD-63C2-B12B-1240-572EBDA1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6868" y="4613736"/>
            <a:ext cx="2875968" cy="381158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To see output go to </a:t>
            </a:r>
          </a:p>
          <a:p>
            <a:r>
              <a:rPr lang="en-US" sz="2400" dirty="0" smtClean="0"/>
              <a:t>View &gt; requests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884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xmlns="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4BCB6AD-63C2-B12B-1240-572EBDA1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16032" y="1612628"/>
            <a:ext cx="2875968" cy="3811588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See output </a:t>
            </a:r>
            <a:endParaRPr lang="en-US" sz="2000" dirty="0"/>
          </a:p>
        </p:txBody>
      </p:sp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9102597" cy="4572000"/>
          </a:xfrm>
          <a:prstGeom prst="rect">
            <a:avLst/>
          </a:prstGeom>
        </p:spPr>
      </p:pic>
      <p:pic>
        <p:nvPicPr>
          <p:cNvPr id="22" name="Picture 21"/>
          <p:cNvPicPr/>
          <p:nvPr/>
        </p:nvPicPr>
        <p:blipFill>
          <a:blip r:embed="rId5"/>
          <a:stretch>
            <a:fillRect/>
          </a:stretch>
        </p:blipFill>
        <p:spPr>
          <a:xfrm>
            <a:off x="7758" y="4572000"/>
            <a:ext cx="1155119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0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xmlns="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4BCB6AD-63C2-B12B-1240-572EBDA1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604" y="2057401"/>
            <a:ext cx="2875968" cy="3811588"/>
          </a:xfrm>
        </p:spPr>
        <p:txBody>
          <a:bodyPr/>
          <a:lstStyle/>
          <a:p>
            <a:r>
              <a:rPr lang="en-US" sz="2400" dirty="0"/>
              <a:t>View &gt; </a:t>
            </a:r>
            <a:r>
              <a:rPr lang="en-US" sz="2400" dirty="0" smtClean="0"/>
              <a:t>requests &gt; submit a new request </a:t>
            </a:r>
          </a:p>
          <a:p>
            <a:endParaRPr lang="en-US" sz="2400" dirty="0"/>
          </a:p>
          <a:p>
            <a:r>
              <a:rPr lang="en-US" sz="2400" dirty="0" err="1" smtClean="0"/>
              <a:t>Criate</a:t>
            </a:r>
            <a:r>
              <a:rPr lang="en-US" sz="2400" dirty="0" smtClean="0"/>
              <a:t> request </a:t>
            </a:r>
          </a:p>
          <a:p>
            <a:r>
              <a:rPr lang="en-US" sz="2400" dirty="0" smtClean="0"/>
              <a:t>Asset retirements report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DAA50CE-0C25-BD75-E310-6BF23350C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487" y="1589095"/>
            <a:ext cx="8134756" cy="5312448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3089403" y="1589096"/>
            <a:ext cx="9102597" cy="5268904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6"/>
          <a:stretch>
            <a:fillRect/>
          </a:stretch>
        </p:blipFill>
        <p:spPr>
          <a:xfrm>
            <a:off x="3089403" y="1551304"/>
            <a:ext cx="9094839" cy="53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6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74" name="Picture 73" descr="A screenshot of a computer">
            <a:extLst>
              <a:ext uri="{FF2B5EF4-FFF2-40B4-BE49-F238E27FC236}">
                <a16:creationId xmlns:a16="http://schemas.microsoft.com/office/drawing/2014/main" xmlns="" id="{AF3B7D4D-8995-1602-4016-99B1AE1C0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9" y="1612628"/>
            <a:ext cx="8098971" cy="52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7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xmlns="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4BCB6AD-63C2-B12B-1240-572EBDA1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604" y="2057401"/>
            <a:ext cx="2875968" cy="381158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View output</a:t>
            </a:r>
            <a:endParaRPr lang="en-US" sz="2400" dirty="0"/>
          </a:p>
        </p:txBody>
      </p:sp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2649415" y="1612628"/>
            <a:ext cx="9542585" cy="52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7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xmlns="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4BCB6AD-63C2-B12B-1240-572EBDA1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604" y="2057401"/>
            <a:ext cx="2875968" cy="3811588"/>
          </a:xfrm>
        </p:spPr>
        <p:txBody>
          <a:bodyPr/>
          <a:lstStyle/>
          <a:p>
            <a:endParaRPr lang="en-US"/>
          </a:p>
        </p:txBody>
      </p:sp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-1" y="1430216"/>
            <a:ext cx="12192001" cy="542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8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xmlns="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4BCB6AD-63C2-B12B-1240-572EBDA1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604" y="2057401"/>
            <a:ext cx="2875968" cy="381158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Final we can sending our transactions to the general ledger use </a:t>
            </a:r>
          </a:p>
          <a:p>
            <a:r>
              <a:rPr lang="en-US" sz="2000" dirty="0" smtClean="0"/>
              <a:t>Create accounting </a:t>
            </a:r>
            <a:endParaRPr lang="en-US" sz="2000" dirty="0"/>
          </a:p>
        </p:txBody>
      </p:sp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4429124" y="1747837"/>
            <a:ext cx="7762875" cy="511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xmlns="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4BCB6AD-63C2-B12B-1240-572EBDA1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604" y="2057401"/>
            <a:ext cx="2875968" cy="3811588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Picture 15"/>
          <p:cNvPicPr/>
          <p:nvPr/>
        </p:nvPicPr>
        <p:blipFill>
          <a:blip r:embed="rId4"/>
          <a:stretch>
            <a:fillRect/>
          </a:stretch>
        </p:blipFill>
        <p:spPr>
          <a:xfrm>
            <a:off x="7758" y="180000"/>
            <a:ext cx="7541904" cy="667800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4444011" y="1979526"/>
            <a:ext cx="7491121" cy="394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0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xmlns="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4BCB6AD-63C2-B12B-1240-572EBDA1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604" y="2057401"/>
            <a:ext cx="2875968" cy="3811588"/>
          </a:xfrm>
        </p:spPr>
        <p:txBody>
          <a:bodyPr/>
          <a:lstStyle/>
          <a:p>
            <a:endParaRPr lang="en-US"/>
          </a:p>
        </p:txBody>
      </p:sp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2414954" y="1430215"/>
            <a:ext cx="9777046" cy="542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4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xmlns="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4BCB6AD-63C2-B12B-1240-572EBDA1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604" y="2057401"/>
            <a:ext cx="2875968" cy="3811588"/>
          </a:xfrm>
        </p:spPr>
        <p:txBody>
          <a:bodyPr/>
          <a:lstStyle/>
          <a:p>
            <a:endParaRPr lang="en-US"/>
          </a:p>
        </p:txBody>
      </p:sp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7758" y="1740218"/>
            <a:ext cx="12184242" cy="48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8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1D856D1-8BDB-6578-0570-947F97A65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4AD368-C959-29F5-4EAF-86C7D4D24FD0}"/>
              </a:ext>
            </a:extLst>
          </p:cNvPr>
          <p:cNvGrpSpPr/>
          <p:nvPr/>
        </p:nvGrpSpPr>
        <p:grpSpPr>
          <a:xfrm>
            <a:off x="-1" y="11043"/>
            <a:ext cx="12192001" cy="2816366"/>
            <a:chOff x="-1" y="0"/>
            <a:chExt cx="12192001" cy="2816366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C396A2A6-4A1C-E5FD-2BB0-C117D6CF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042" y="861893"/>
              <a:ext cx="2097886" cy="192745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43C519-9550-44C3-D02A-1C86F066D538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2551A516-52E4-FE30-3569-8FB88CF09D9D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1F108E8B-29A0-DF2C-484D-AA4E1787A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8430518" y="1086660"/>
              <a:ext cx="3559832" cy="172970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2362FA36-783A-CCC4-43E1-B9CA6358C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DD7B6745-885B-4272-A412-7E332899F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4E5B777C-7179-1D52-762D-0FF2FAA65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D02A4253-5654-23BD-21DD-6AF786B59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C6CE4D01-F165-C241-EE3A-BD41B660B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F8B5C4C-C256-5711-FA19-330FB2CAD3C2}"/>
              </a:ext>
            </a:extLst>
          </p:cNvPr>
          <p:cNvSpPr txBox="1"/>
          <p:nvPr/>
        </p:nvSpPr>
        <p:spPr>
          <a:xfrm>
            <a:off x="2290043" y="2969738"/>
            <a:ext cx="737270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latin typeface="Times New Roman"/>
                <a:cs typeface="Times New Roman"/>
              </a:rPr>
              <a:t>Thank you for your attention.</a:t>
            </a:r>
            <a:endParaRPr lang="en-US">
              <a:latin typeface="Aptos" panose="02110004020202020204"/>
              <a:cs typeface="Times New Roman"/>
            </a:endParaRPr>
          </a:p>
          <a:p>
            <a:pPr algn="ctr"/>
            <a:r>
              <a:rPr lang="en-US" sz="3200" b="1">
                <a:latin typeface="Times New Roman"/>
                <a:cs typeface="Times New Roman"/>
              </a:rPr>
              <a:t> We now invite any questions or feedback from you.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3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xmlns="" id="{05E136C2-C513-7D93-9D46-3CEAE29C2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686" y="1355977"/>
            <a:ext cx="8066314" cy="55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7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xmlns="" id="{F2F2AED6-985E-BC06-E3F9-E70804197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1" y="1269301"/>
            <a:ext cx="8055429" cy="558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1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xmlns="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xmlns="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xmlns="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xmlns="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xmlns="" id="{198141E4-85C3-58B7-F7FF-B4D6843B1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1709829"/>
            <a:ext cx="9410700" cy="514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8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689</TotalTime>
  <Words>425</Words>
  <Application>Microsoft Office PowerPoint</Application>
  <PresentationFormat>Custom</PresentationFormat>
  <Paragraphs>86</Paragraphs>
  <Slides>66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abdelrahman abdelazez</dc:creator>
  <cp:lastModifiedBy>User</cp:lastModifiedBy>
  <cp:revision>17</cp:revision>
  <dcterms:created xsi:type="dcterms:W3CDTF">2024-10-06T20:03:22Z</dcterms:created>
  <dcterms:modified xsi:type="dcterms:W3CDTF">2025-04-07T06:57:13Z</dcterms:modified>
</cp:coreProperties>
</file>